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62" r:id="rId4"/>
    <p:sldId id="294" r:id="rId5"/>
    <p:sldId id="258" r:id="rId6"/>
    <p:sldId id="259" r:id="rId7"/>
    <p:sldId id="293" r:id="rId8"/>
    <p:sldId id="260" r:id="rId9"/>
    <p:sldId id="261" r:id="rId10"/>
    <p:sldId id="287" r:id="rId11"/>
    <p:sldId id="289" r:id="rId12"/>
    <p:sldId id="292" r:id="rId13"/>
    <p:sldId id="288" r:id="rId14"/>
    <p:sldId id="290" r:id="rId15"/>
    <p:sldId id="291" r:id="rId16"/>
    <p:sldId id="263" r:id="rId17"/>
    <p:sldId id="264" r:id="rId18"/>
    <p:sldId id="265" r:id="rId19"/>
    <p:sldId id="266" r:id="rId20"/>
    <p:sldId id="267" r:id="rId21"/>
    <p:sldId id="270" r:id="rId22"/>
    <p:sldId id="271" r:id="rId23"/>
    <p:sldId id="272" r:id="rId24"/>
    <p:sldId id="274" r:id="rId25"/>
    <p:sldId id="276" r:id="rId26"/>
    <p:sldId id="278" r:id="rId27"/>
    <p:sldId id="279" r:id="rId28"/>
    <p:sldId id="280" r:id="rId29"/>
    <p:sldId id="281" r:id="rId30"/>
    <p:sldId id="283" r:id="rId31"/>
    <p:sldId id="284" r:id="rId32"/>
    <p:sldId id="286"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6"/>
    <p:restoredTop sz="93717"/>
  </p:normalViewPr>
  <p:slideViewPr>
    <p:cSldViewPr snapToGrid="0" snapToObjects="1">
      <p:cViewPr varScale="1">
        <p:scale>
          <a:sx n="61" d="100"/>
          <a:sy n="61" d="100"/>
        </p:scale>
        <p:origin x="232" y="8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E2B87-6FEF-C740-A04F-EF9E58673B04}" type="datetimeFigureOut">
              <a:rPr lang="en-US" smtClean="0"/>
              <a:t>10/4/21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052FCB-B687-A748-AEAE-98ED42416F55}" type="slidenum">
              <a:rPr lang="en-US" smtClean="0"/>
              <a:t>‹#›</a:t>
            </a:fld>
            <a:endParaRPr lang="en-US"/>
          </a:p>
        </p:txBody>
      </p:sp>
    </p:spTree>
    <p:extLst>
      <p:ext uri="{BB962C8B-B14F-4D97-AF65-F5344CB8AC3E}">
        <p14:creationId xmlns:p14="http://schemas.microsoft.com/office/powerpoint/2010/main" val="2068381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9DC5F478-8874-4CB4-9E22-8FB64357801B}" type="slidenum">
              <a:rPr lang="en-US" altLang="en-US" sz="1200">
                <a:latin typeface="Times" charset="0"/>
              </a:rPr>
              <a:pPr algn="r"/>
              <a:t>18</a:t>
            </a:fld>
            <a:endParaRPr lang="en-US" altLang="en-US" sz="1200" dirty="0">
              <a:latin typeface="Times"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1965992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FF0353CC-8847-4F7E-82E1-9A7759323344}" type="slidenum">
              <a:rPr lang="en-US" altLang="en-US" sz="1200">
                <a:latin typeface="Times" charset="0"/>
              </a:rPr>
              <a:pPr algn="r"/>
              <a:t>19</a:t>
            </a:fld>
            <a:endParaRPr lang="en-US" altLang="en-US" sz="1200" dirty="0">
              <a:latin typeface="Times"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252657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17E5495E-A99F-4749-90BC-4690586382C7}" type="slidenum">
              <a:rPr lang="en-US" altLang="en-US" sz="1200">
                <a:latin typeface="Times" charset="0"/>
              </a:rPr>
              <a:pPr algn="r"/>
              <a:t>20</a:t>
            </a:fld>
            <a:endParaRPr lang="en-US" altLang="en-US" sz="1200" dirty="0">
              <a:latin typeface="Times"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xfrm>
            <a:off x="914400" y="4343400"/>
            <a:ext cx="5029200" cy="4114800"/>
          </a:xfrm>
          <a:noFill/>
        </p:spPr>
        <p:txBody>
          <a:bodyPr/>
          <a:lstStyle/>
          <a:p>
            <a:pPr eaLnBrk="1" hangingPunct="1"/>
            <a:r>
              <a:rPr lang="en-US" altLang="en-US" dirty="0"/>
              <a:t>Figure 10.35 All of the palm trees appear to be the same size when viewed in the environment, even though the farther ones have a smaller visual angle. </a:t>
            </a:r>
          </a:p>
          <a:p>
            <a:pPr eaLnBrk="1" hangingPunct="1"/>
            <a:endParaRPr lang="en-US" altLang="en-US" dirty="0"/>
          </a:p>
        </p:txBody>
      </p:sp>
    </p:spTree>
    <p:extLst>
      <p:ext uri="{BB962C8B-B14F-4D97-AF65-F5344CB8AC3E}">
        <p14:creationId xmlns:p14="http://schemas.microsoft.com/office/powerpoint/2010/main" val="444529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E12DB1E9-404E-4999-BE96-AFBE3438D510}" type="slidenum">
              <a:rPr lang="en-US" altLang="en-US" sz="1200">
                <a:latin typeface="Times" charset="0"/>
              </a:rPr>
              <a:pPr algn="r"/>
              <a:t>21</a:t>
            </a:fld>
            <a:endParaRPr lang="en-US" altLang="en-US" sz="1200" dirty="0">
              <a:latin typeface="Times"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216008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C8800A24-EF87-4611-865E-D3067D0F90D1}" type="slidenum">
              <a:rPr lang="en-US" altLang="en-US" sz="1200">
                <a:latin typeface="Times" charset="0"/>
              </a:rPr>
              <a:pPr algn="r"/>
              <a:t>22</a:t>
            </a:fld>
            <a:endParaRPr lang="en-US" altLang="en-US" sz="1200" dirty="0">
              <a:latin typeface="Times" charset="0"/>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xfrm>
            <a:off x="914400" y="4343400"/>
            <a:ext cx="5029200" cy="4114800"/>
          </a:xfrm>
          <a:noFill/>
        </p:spPr>
        <p:txBody>
          <a:bodyPr/>
          <a:lstStyle/>
          <a:p>
            <a:pPr eaLnBrk="1" hangingPunct="1"/>
            <a:r>
              <a:rPr lang="en-US" altLang="en-US" dirty="0"/>
              <a:t>Figure 10.39 The Müller-Lyer illusion. Both lines are actually the same length. </a:t>
            </a:r>
          </a:p>
          <a:p>
            <a:pPr eaLnBrk="1" hangingPunct="1"/>
            <a:endParaRPr lang="en-US" altLang="en-US" dirty="0"/>
          </a:p>
        </p:txBody>
      </p:sp>
    </p:spTree>
    <p:extLst>
      <p:ext uri="{BB962C8B-B14F-4D97-AF65-F5344CB8AC3E}">
        <p14:creationId xmlns:p14="http://schemas.microsoft.com/office/powerpoint/2010/main" val="247679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19E5488A-2C4C-462A-BA0F-E5974D3E807D}" type="slidenum">
              <a:rPr lang="en-US" altLang="en-US" sz="1200">
                <a:latin typeface="Times" charset="0"/>
              </a:rPr>
              <a:pPr algn="r"/>
              <a:t>23</a:t>
            </a:fld>
            <a:endParaRPr lang="en-US" altLang="en-US" sz="1200" dirty="0">
              <a:latin typeface="Times" charset="0"/>
            </a:endParaRPr>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1921289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F086866D-638D-4232-8DB2-3701D88F22D0}" type="slidenum">
              <a:rPr lang="en-US" altLang="en-US" sz="1200">
                <a:latin typeface="Times" charset="0"/>
              </a:rPr>
              <a:pPr algn="r"/>
              <a:t>24</a:t>
            </a:fld>
            <a:endParaRPr lang="en-US" altLang="en-US" sz="1200" dirty="0">
              <a:latin typeface="Times"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1421381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855C8586-49D0-4420-9FE4-D8699017CA2B}" type="slidenum">
              <a:rPr lang="en-US" altLang="en-US" sz="1200">
                <a:latin typeface="Times" charset="0"/>
              </a:rPr>
              <a:pPr algn="r"/>
              <a:t>25</a:t>
            </a:fld>
            <a:endParaRPr lang="en-US" altLang="en-US" sz="1200" dirty="0">
              <a:latin typeface="Times"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1923819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0D5116C6-6B30-40F8-BCC4-12E1155B8A80}" type="slidenum">
              <a:rPr lang="en-US" altLang="en-US" sz="1200">
                <a:latin typeface="Times" charset="0"/>
              </a:rPr>
              <a:pPr algn="r"/>
              <a:t>26</a:t>
            </a:fld>
            <a:endParaRPr lang="en-US" altLang="en-US" sz="1200" dirty="0">
              <a:latin typeface="Times" charset="0"/>
            </a:endParaRPr>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xfrm>
            <a:off x="914400" y="4343400"/>
            <a:ext cx="5029200" cy="4114800"/>
          </a:xfrm>
          <a:noFill/>
        </p:spPr>
        <p:txBody>
          <a:bodyPr/>
          <a:lstStyle/>
          <a:p>
            <a:pPr eaLnBrk="1" hangingPunct="1"/>
            <a:r>
              <a:rPr lang="en-US" altLang="en-US" dirty="0"/>
              <a:t>Figure 10.45 The Ames room. Although both people are about the same height, (a) the woman appears taller or (b) the man appears taller because of the distorted shape of the room. </a:t>
            </a:r>
          </a:p>
          <a:p>
            <a:pPr eaLnBrk="1" hangingPunct="1"/>
            <a:endParaRPr lang="en-US" altLang="en-US" dirty="0"/>
          </a:p>
        </p:txBody>
      </p:sp>
    </p:spTree>
    <p:extLst>
      <p:ext uri="{BB962C8B-B14F-4D97-AF65-F5344CB8AC3E}">
        <p14:creationId xmlns:p14="http://schemas.microsoft.com/office/powerpoint/2010/main" val="740856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8638C88E-6A1B-48AE-822E-C8EF5EF8D912}" type="slidenum">
              <a:rPr lang="en-US" altLang="en-US" sz="1200">
                <a:latin typeface="Times" charset="0"/>
              </a:rPr>
              <a:pPr algn="r"/>
              <a:t>27</a:t>
            </a:fld>
            <a:endParaRPr lang="en-US" altLang="en-US" sz="1200" dirty="0">
              <a:latin typeface="Times"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1362845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1BBC8335-4DBD-46CF-93A4-B6F97513E966}" type="slidenum">
              <a:rPr lang="en-US" altLang="en-US" sz="1200">
                <a:latin typeface="Times" charset="0"/>
              </a:rPr>
              <a:pPr algn="r"/>
              <a:t>28</a:t>
            </a:fld>
            <a:endParaRPr lang="en-US" altLang="en-US" sz="1200" dirty="0">
              <a:latin typeface="Times" charset="0"/>
            </a:endParaRPr>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914400" y="4343400"/>
            <a:ext cx="5029200" cy="4114800"/>
          </a:xfrm>
          <a:noFill/>
        </p:spPr>
        <p:txBody>
          <a:bodyPr/>
          <a:lstStyle/>
          <a:p>
            <a:pPr eaLnBrk="1" hangingPunct="1"/>
            <a:r>
              <a:rPr lang="en-US" altLang="en-US" dirty="0"/>
              <a:t>Figure 10.46 The Ames room, showing its true shape. The person on the right is actually almost twice as far away from the observer as the person on the left; however, when the room is viewed through the peephole, this difference in distance is not seen. In order for the room to look normal when viewed through the peephole, it is necessary to enlarge the right side of the room. </a:t>
            </a:r>
          </a:p>
          <a:p>
            <a:pPr eaLnBrk="1" hangingPunct="1"/>
            <a:endParaRPr lang="en-US" altLang="en-US" dirty="0"/>
          </a:p>
        </p:txBody>
      </p:sp>
    </p:spTree>
    <p:extLst>
      <p:ext uri="{BB962C8B-B14F-4D97-AF65-F5344CB8AC3E}">
        <p14:creationId xmlns:p14="http://schemas.microsoft.com/office/powerpoint/2010/main" val="1377574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88CA86CF-C6D1-4999-AB79-514804F3C6DC}" type="slidenum">
              <a:rPr lang="en-US" altLang="en-US" sz="1200">
                <a:latin typeface="Times" charset="0"/>
              </a:rPr>
              <a:pPr algn="r"/>
              <a:t>29</a:t>
            </a:fld>
            <a:endParaRPr lang="en-US" altLang="en-US" sz="1200" dirty="0">
              <a:latin typeface="Times" charset="0"/>
            </a:endParaRPr>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2015433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FC4ABEEA-5084-4C28-929E-95DB83BDAEDF}" type="slidenum">
              <a:rPr lang="en-US" altLang="en-US" sz="1200">
                <a:latin typeface="Times" charset="0"/>
              </a:rPr>
              <a:pPr algn="r"/>
              <a:t>30</a:t>
            </a:fld>
            <a:endParaRPr lang="en-US" altLang="en-US" sz="1200" dirty="0">
              <a:latin typeface="Times" charset="0"/>
            </a:endParaRPr>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p:txBody>
      </p:sp>
    </p:spTree>
    <p:extLst>
      <p:ext uri="{BB962C8B-B14F-4D97-AF65-F5344CB8AC3E}">
        <p14:creationId xmlns:p14="http://schemas.microsoft.com/office/powerpoint/2010/main" val="588234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10D6DB86-F25C-4CC4-AC04-996664E718EB}" type="slidenum">
              <a:rPr lang="en-US" altLang="en-US" sz="1200">
                <a:latin typeface="Times" charset="0"/>
              </a:rPr>
              <a:pPr algn="r"/>
              <a:t>31</a:t>
            </a:fld>
            <a:endParaRPr lang="en-US" altLang="en-US" sz="1200" dirty="0">
              <a:latin typeface="Times" charset="0"/>
            </a:endParaRPr>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xfrm>
            <a:off x="914400" y="4343400"/>
            <a:ext cx="5029200" cy="4114800"/>
          </a:xfrm>
          <a:noFill/>
        </p:spPr>
        <p:txBody>
          <a:bodyPr/>
          <a:lstStyle/>
          <a:p>
            <a:pPr eaLnBrk="1" hangingPunct="1"/>
            <a:r>
              <a:rPr lang="en-US" altLang="en-US" dirty="0"/>
              <a:t>Other factors are: atmospheric perspective, color, and oculomotor cues.</a:t>
            </a:r>
          </a:p>
        </p:txBody>
      </p:sp>
    </p:spTree>
    <p:extLst>
      <p:ext uri="{BB962C8B-B14F-4D97-AF65-F5344CB8AC3E}">
        <p14:creationId xmlns:p14="http://schemas.microsoft.com/office/powerpoint/2010/main" val="482980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a:fld id="{90B4D903-A7BC-445F-9467-D243D3F10CC1}" type="slidenum">
              <a:rPr lang="en-US" altLang="en-US" sz="1200">
                <a:latin typeface="Times" charset="0"/>
              </a:rPr>
              <a:pPr algn="r"/>
              <a:t>32</a:t>
            </a:fld>
            <a:endParaRPr lang="en-US" altLang="en-US" sz="1200" dirty="0">
              <a:latin typeface="Times" charset="0"/>
            </a:endParaRPr>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xfrm>
            <a:off x="914400" y="4343400"/>
            <a:ext cx="5029200" cy="4114800"/>
          </a:xfrm>
          <a:noFill/>
        </p:spPr>
        <p:txBody>
          <a:bodyPr/>
          <a:lstStyle/>
          <a:p>
            <a:pPr eaLnBrk="1" hangingPunct="1"/>
            <a:endParaRPr lang="en-US" altLang="en-US" dirty="0"/>
          </a:p>
          <a:p>
            <a:pPr eaLnBrk="1" hangingPunct="1"/>
            <a:r>
              <a:rPr lang="en-US" altLang="en-US" dirty="0"/>
              <a:t>Figure 10.48 When observers are asked to consider the sky as a surface and to compare the distance to the horizon (H) with the distance to the top of the sky on a clear moonless night, they usually say that the horizon appears farther away. This results in the “flattened heavens” shown here. </a:t>
            </a:r>
          </a:p>
          <a:p>
            <a:pPr eaLnBrk="1" hangingPunct="1"/>
            <a:endParaRPr lang="en-US" altLang="en-US" dirty="0"/>
          </a:p>
        </p:txBody>
      </p:sp>
    </p:spTree>
    <p:extLst>
      <p:ext uri="{BB962C8B-B14F-4D97-AF65-F5344CB8AC3E}">
        <p14:creationId xmlns:p14="http://schemas.microsoft.com/office/powerpoint/2010/main" val="3012804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4A33368-9BEE-4144-8FB7-7A9A7CC451B6}" type="datetimeFigureOut">
              <a:rPr lang="en-US" smtClean="0"/>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914848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A33368-9BEE-4144-8FB7-7A9A7CC451B6}" type="datetimeFigureOut">
              <a:rPr lang="en-US" smtClean="0"/>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2031193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A33368-9BEE-4144-8FB7-7A9A7CC451B6}" type="datetimeFigureOut">
              <a:rPr lang="en-US" smtClean="0"/>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1862547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4A33368-9BEE-4144-8FB7-7A9A7CC451B6}" type="datetimeFigureOut">
              <a:rPr lang="en-US" smtClean="0"/>
              <a:t>10/4/21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2106765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4A33368-9BEE-4144-8FB7-7A9A7CC451B6}" type="datetimeFigureOut">
              <a:rPr lang="en-US" smtClean="0"/>
              <a:t>10/4/21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691235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4A33368-9BEE-4144-8FB7-7A9A7CC451B6}" type="datetimeFigureOut">
              <a:rPr lang="en-US" smtClean="0"/>
              <a:t>10/4/21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18543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33368-9BEE-4144-8FB7-7A9A7CC451B6}" type="datetimeFigureOut">
              <a:rPr lang="en-US" smtClean="0"/>
              <a:t>10/4/21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1858287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A33368-9BEE-4144-8FB7-7A9A7CC451B6}" type="datetimeFigureOut">
              <a:rPr lang="en-US" smtClean="0"/>
              <a:t>10/4/21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1376157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4A33368-9BEE-4144-8FB7-7A9A7CC451B6}" type="datetimeFigureOut">
              <a:rPr lang="en-US" smtClean="0"/>
              <a:t>10/4/21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68173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A33368-9BEE-4144-8FB7-7A9A7CC451B6}" type="datetimeFigureOut">
              <a:rPr lang="en-US" smtClean="0"/>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1127493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4A33368-9BEE-4144-8FB7-7A9A7CC451B6}" type="datetimeFigureOut">
              <a:rPr lang="en-US" smtClean="0"/>
              <a:t>10/4/21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174176-4F88-F349-AAE9-DE4D97FC90F3}" type="slidenum">
              <a:rPr lang="en-US" smtClean="0"/>
              <a:t>‹#›</a:t>
            </a:fld>
            <a:endParaRPr lang="en-US"/>
          </a:p>
        </p:txBody>
      </p:sp>
    </p:spTree>
    <p:extLst>
      <p:ext uri="{BB962C8B-B14F-4D97-AF65-F5344CB8AC3E}">
        <p14:creationId xmlns:p14="http://schemas.microsoft.com/office/powerpoint/2010/main" val="393183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A33368-9BEE-4144-8FB7-7A9A7CC451B6}" type="datetimeFigureOut">
              <a:rPr lang="en-US" smtClean="0"/>
              <a:t>10/4/21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174176-4F88-F349-AAE9-DE4D97FC90F3}" type="slidenum">
              <a:rPr lang="en-US" smtClean="0"/>
              <a:t>‹#›</a:t>
            </a:fld>
            <a:endParaRPr lang="en-US"/>
          </a:p>
        </p:txBody>
      </p:sp>
    </p:spTree>
    <p:extLst>
      <p:ext uri="{BB962C8B-B14F-4D97-AF65-F5344CB8AC3E}">
        <p14:creationId xmlns:p14="http://schemas.microsoft.com/office/powerpoint/2010/main" val="3320091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Sensation and Perception</a:t>
            </a:r>
          </a:p>
        </p:txBody>
      </p:sp>
      <p:sp>
        <p:nvSpPr>
          <p:cNvPr id="3" name="Subtitle 2"/>
          <p:cNvSpPr>
            <a:spLocks noGrp="1"/>
          </p:cNvSpPr>
          <p:nvPr>
            <p:ph type="subTitle" idx="1"/>
          </p:nvPr>
        </p:nvSpPr>
        <p:spPr/>
        <p:txBody>
          <a:bodyPr/>
          <a:lstStyle/>
          <a:p>
            <a:r>
              <a:rPr lang="en-US" dirty="0"/>
              <a:t>Lecture: Perceptual Constancy</a:t>
            </a:r>
          </a:p>
        </p:txBody>
      </p:sp>
    </p:spTree>
    <p:extLst>
      <p:ext uri="{BB962C8B-B14F-4D97-AF65-F5344CB8AC3E}">
        <p14:creationId xmlns:p14="http://schemas.microsoft.com/office/powerpoint/2010/main" val="431549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Perceptual Constancy</a:t>
            </a:r>
          </a:p>
        </p:txBody>
      </p:sp>
      <p:sp>
        <p:nvSpPr>
          <p:cNvPr id="3" name="Content Placeholder 2"/>
          <p:cNvSpPr>
            <a:spLocks noGrp="1"/>
          </p:cNvSpPr>
          <p:nvPr>
            <p:ph idx="1"/>
          </p:nvPr>
        </p:nvSpPr>
        <p:spPr/>
        <p:txBody>
          <a:bodyPr/>
          <a:lstStyle/>
          <a:p>
            <a:r>
              <a:rPr lang="en-US" dirty="0"/>
              <a:t>Perceptual Constancy </a:t>
            </a:r>
            <a:r>
              <a:rPr lang="mr-IN" dirty="0"/>
              <a:t>–</a:t>
            </a:r>
            <a:r>
              <a:rPr lang="en-US" dirty="0"/>
              <a:t> the tendency to see properties of objects (e.g. color, motion, shape, size, orientation) as remaining stable, despite variable sensory input</a:t>
            </a:r>
          </a:p>
          <a:p>
            <a:r>
              <a:rPr lang="en-US" dirty="0">
                <a:ea typeface="ＭＳ Ｐゴシック" pitchFamily="-108" charset="-128"/>
              </a:rPr>
              <a:t>Our conscious experiences of object properties (shape, size, color, lightness, orientation, position) are </a:t>
            </a:r>
            <a:r>
              <a:rPr lang="en-US" dirty="0">
                <a:solidFill>
                  <a:srgbClr val="FF0000"/>
                </a:solidFill>
                <a:ea typeface="ＭＳ Ｐゴシック" pitchFamily="-108" charset="-128"/>
              </a:rPr>
              <a:t>more closely correlated with the distal stimulus than the proximal stimulus</a:t>
            </a:r>
          </a:p>
          <a:p>
            <a:r>
              <a:rPr lang="en-US" dirty="0">
                <a:solidFill>
                  <a:srgbClr val="004E6D"/>
                </a:solidFill>
                <a:ea typeface="ＭＳ Ｐゴシック" pitchFamily="-108" charset="-128"/>
              </a:rPr>
              <a:t>We perceive the constant unchanging properties of external objects rather than the transient properties of the retinal image</a:t>
            </a:r>
            <a:endParaRPr lang="en-US" dirty="0"/>
          </a:p>
        </p:txBody>
      </p:sp>
    </p:spTree>
    <p:extLst>
      <p:ext uri="{BB962C8B-B14F-4D97-AF65-F5344CB8AC3E}">
        <p14:creationId xmlns:p14="http://schemas.microsoft.com/office/powerpoint/2010/main" val="244241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Necessity for Constancy Mechanisms in the Brain</a:t>
            </a:r>
          </a:p>
        </p:txBody>
      </p:sp>
      <p:sp>
        <p:nvSpPr>
          <p:cNvPr id="3" name="Content Placeholder 2"/>
          <p:cNvSpPr>
            <a:spLocks noGrp="1"/>
          </p:cNvSpPr>
          <p:nvPr>
            <p:ph idx="1"/>
          </p:nvPr>
        </p:nvSpPr>
        <p:spPr/>
        <p:txBody>
          <a:bodyPr>
            <a:normAutofit lnSpcReduction="10000"/>
          </a:bodyPr>
          <a:lstStyle/>
          <a:p>
            <a:pPr>
              <a:lnSpc>
                <a:spcPct val="80000"/>
              </a:lnSpc>
            </a:pPr>
            <a:r>
              <a:rPr lang="en-US" dirty="0">
                <a:ea typeface="ＭＳ Ｐゴシック" pitchFamily="-108" charset="-128"/>
              </a:rPr>
              <a:t>If the only information we had about nature were the proximal stimulus, the retinal image of an object, our world would be chaotic</a:t>
            </a:r>
          </a:p>
          <a:p>
            <a:pPr>
              <a:lnSpc>
                <a:spcPct val="80000"/>
              </a:lnSpc>
            </a:pPr>
            <a:r>
              <a:rPr lang="en-US" dirty="0">
                <a:ea typeface="ＭＳ Ｐゴシック" pitchFamily="-108" charset="-128"/>
              </a:rPr>
              <a:t>What would happen? It would be all about the retinal image</a:t>
            </a:r>
          </a:p>
          <a:p>
            <a:pPr>
              <a:lnSpc>
                <a:spcPct val="80000"/>
              </a:lnSpc>
            </a:pPr>
            <a:r>
              <a:rPr lang="en-US" dirty="0">
                <a:ea typeface="ＭＳ Ｐゴシック" pitchFamily="-108" charset="-128"/>
              </a:rPr>
              <a:t>If no </a:t>
            </a:r>
            <a:r>
              <a:rPr lang="en-US" dirty="0">
                <a:solidFill>
                  <a:srgbClr val="FF0000"/>
                </a:solidFill>
                <a:ea typeface="ＭＳ Ｐゴシック" pitchFamily="-108" charset="-128"/>
              </a:rPr>
              <a:t>Size constancy </a:t>
            </a:r>
            <a:r>
              <a:rPr lang="en-US" dirty="0">
                <a:ea typeface="ＭＳ Ｐゴシック" pitchFamily="-108" charset="-128"/>
              </a:rPr>
              <a:t>People would seem to grow in size as they got closer and smaller as they got further away</a:t>
            </a:r>
          </a:p>
          <a:p>
            <a:pPr>
              <a:lnSpc>
                <a:spcPct val="80000"/>
              </a:lnSpc>
            </a:pPr>
            <a:r>
              <a:rPr lang="en-US" dirty="0">
                <a:ea typeface="ＭＳ Ｐゴシック" pitchFamily="-108" charset="-128"/>
              </a:rPr>
              <a:t>If no </a:t>
            </a:r>
            <a:r>
              <a:rPr lang="en-US" dirty="0">
                <a:solidFill>
                  <a:srgbClr val="FF0000"/>
                </a:solidFill>
                <a:ea typeface="ＭＳ Ｐゴシック" pitchFamily="-108" charset="-128"/>
              </a:rPr>
              <a:t>Shape constancy</a:t>
            </a:r>
            <a:r>
              <a:rPr lang="en-US" dirty="0">
                <a:ea typeface="ＭＳ Ｐゴシック" pitchFamily="-108" charset="-128"/>
              </a:rPr>
              <a:t> The table in front of me would change shape continually</a:t>
            </a:r>
          </a:p>
          <a:p>
            <a:pPr>
              <a:lnSpc>
                <a:spcPct val="80000"/>
              </a:lnSpc>
            </a:pPr>
            <a:r>
              <a:rPr lang="en-US" dirty="0">
                <a:ea typeface="ＭＳ Ｐゴシック" pitchFamily="-108" charset="-128"/>
              </a:rPr>
              <a:t>If no </a:t>
            </a:r>
            <a:r>
              <a:rPr lang="en-US" dirty="0">
                <a:solidFill>
                  <a:srgbClr val="FF0000"/>
                </a:solidFill>
                <a:ea typeface="ＭＳ Ｐゴシック" pitchFamily="-108" charset="-128"/>
              </a:rPr>
              <a:t>Orientation constancy</a:t>
            </a:r>
            <a:r>
              <a:rPr lang="en-US" dirty="0">
                <a:ea typeface="ＭＳ Ｐゴシック" pitchFamily="-108" charset="-128"/>
              </a:rPr>
              <a:t> The walls would look tilted as I move my head</a:t>
            </a:r>
          </a:p>
          <a:p>
            <a:pPr>
              <a:lnSpc>
                <a:spcPct val="80000"/>
              </a:lnSpc>
            </a:pPr>
            <a:r>
              <a:rPr lang="en-US" dirty="0">
                <a:ea typeface="ＭＳ Ｐゴシック" pitchFamily="-108" charset="-128"/>
              </a:rPr>
              <a:t>If no </a:t>
            </a:r>
            <a:r>
              <a:rPr lang="en-US" dirty="0">
                <a:solidFill>
                  <a:srgbClr val="FF0000"/>
                </a:solidFill>
                <a:ea typeface="ＭＳ Ｐゴシック" pitchFamily="-108" charset="-128"/>
              </a:rPr>
              <a:t>Position constancy </a:t>
            </a:r>
            <a:r>
              <a:rPr lang="en-US" dirty="0">
                <a:ea typeface="ＭＳ Ｐゴシック" pitchFamily="-108" charset="-128"/>
              </a:rPr>
              <a:t>Objects would appear to change position when I move my eyes</a:t>
            </a:r>
          </a:p>
          <a:p>
            <a:pPr>
              <a:lnSpc>
                <a:spcPct val="80000"/>
              </a:lnSpc>
            </a:pPr>
            <a:endParaRPr lang="en-US" dirty="0">
              <a:ea typeface="ＭＳ Ｐゴシック" pitchFamily="-108" charset="-128"/>
            </a:endParaRPr>
          </a:p>
          <a:p>
            <a:endParaRPr lang="en-US" dirty="0"/>
          </a:p>
        </p:txBody>
      </p:sp>
    </p:spTree>
    <p:extLst>
      <p:ext uri="{BB962C8B-B14F-4D97-AF65-F5344CB8AC3E}">
        <p14:creationId xmlns:p14="http://schemas.microsoft.com/office/powerpoint/2010/main" val="822525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52E1C-8F02-42F5-8286-35002B0DC9F7}"/>
              </a:ext>
            </a:extLst>
          </p:cNvPr>
          <p:cNvSpPr>
            <a:spLocks noGrp="1"/>
          </p:cNvSpPr>
          <p:nvPr>
            <p:ph type="title"/>
          </p:nvPr>
        </p:nvSpPr>
        <p:spPr/>
        <p:txBody>
          <a:bodyPr/>
          <a:lstStyle/>
          <a:p>
            <a:r>
              <a:rPr lang="en-US" dirty="0"/>
              <a:t>Color Constancy</a:t>
            </a:r>
          </a:p>
        </p:txBody>
      </p:sp>
      <p:pic>
        <p:nvPicPr>
          <p:cNvPr id="6" name="Content Placeholder 5">
            <a:extLst>
              <a:ext uri="{FF2B5EF4-FFF2-40B4-BE49-F238E27FC236}">
                <a16:creationId xmlns:a16="http://schemas.microsoft.com/office/drawing/2014/main" id="{DD57B854-81D2-4568-A292-57F840FF18F3}"/>
              </a:ext>
            </a:extLst>
          </p:cNvPr>
          <p:cNvPicPr>
            <a:picLocks noGrp="1" noChangeAspect="1"/>
          </p:cNvPicPr>
          <p:nvPr>
            <p:ph sz="half" idx="1"/>
          </p:nvPr>
        </p:nvPicPr>
        <p:blipFill>
          <a:blip r:embed="rId2"/>
          <a:stretch>
            <a:fillRect/>
          </a:stretch>
        </p:blipFill>
        <p:spPr>
          <a:xfrm>
            <a:off x="838200" y="2009341"/>
            <a:ext cx="5181600" cy="3983906"/>
          </a:xfrm>
          <a:prstGeom prst="rect">
            <a:avLst/>
          </a:prstGeom>
        </p:spPr>
      </p:pic>
      <p:pic>
        <p:nvPicPr>
          <p:cNvPr id="7" name="Content Placeholder 6">
            <a:extLst>
              <a:ext uri="{FF2B5EF4-FFF2-40B4-BE49-F238E27FC236}">
                <a16:creationId xmlns:a16="http://schemas.microsoft.com/office/drawing/2014/main" id="{23297F94-B756-4458-8CF7-5557A9CFE764}"/>
              </a:ext>
            </a:extLst>
          </p:cNvPr>
          <p:cNvPicPr>
            <a:picLocks noGrp="1" noChangeAspect="1"/>
          </p:cNvPicPr>
          <p:nvPr>
            <p:ph sz="half" idx="2"/>
          </p:nvPr>
        </p:nvPicPr>
        <p:blipFill>
          <a:blip r:embed="rId3"/>
          <a:stretch>
            <a:fillRect/>
          </a:stretch>
        </p:blipFill>
        <p:spPr>
          <a:xfrm>
            <a:off x="6499636" y="1825625"/>
            <a:ext cx="4526727" cy="4351338"/>
          </a:xfrm>
          <a:prstGeom prst="rect">
            <a:avLst/>
          </a:prstGeom>
        </p:spPr>
      </p:pic>
    </p:spTree>
    <p:extLst>
      <p:ext uri="{BB962C8B-B14F-4D97-AF65-F5344CB8AC3E}">
        <p14:creationId xmlns:p14="http://schemas.microsoft.com/office/powerpoint/2010/main" val="425755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Constancy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2028652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Color Constancy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81400" y="1463675"/>
            <a:ext cx="5029200" cy="5029200"/>
          </a:xfrm>
        </p:spPr>
      </p:pic>
    </p:spTree>
    <p:extLst>
      <p:ext uri="{BB962C8B-B14F-4D97-AF65-F5344CB8AC3E}">
        <p14:creationId xmlns:p14="http://schemas.microsoft.com/office/powerpoint/2010/main" val="585004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Lightness Constancy</a:t>
            </a:r>
          </a:p>
        </p:txBody>
      </p:sp>
      <p:pic>
        <p:nvPicPr>
          <p:cNvPr id="6" name="Content Placeholder 5">
            <a:extLst>
              <a:ext uri="{FF2B5EF4-FFF2-40B4-BE49-F238E27FC236}">
                <a16:creationId xmlns:a16="http://schemas.microsoft.com/office/drawing/2014/main" id="{ECA4F809-807D-476B-B325-130F79A125FE}"/>
              </a:ext>
            </a:extLst>
          </p:cNvPr>
          <p:cNvPicPr>
            <a:picLocks noGrp="1" noChangeAspect="1"/>
          </p:cNvPicPr>
          <p:nvPr>
            <p:ph idx="1"/>
          </p:nvPr>
        </p:nvPicPr>
        <p:blipFill>
          <a:blip r:embed="rId2"/>
          <a:stretch>
            <a:fillRect/>
          </a:stretch>
        </p:blipFill>
        <p:spPr>
          <a:xfrm>
            <a:off x="838200" y="1690688"/>
            <a:ext cx="11001111" cy="4572000"/>
          </a:xfrm>
          <a:prstGeom prst="rect">
            <a:avLst/>
          </a:prstGeom>
        </p:spPr>
      </p:pic>
    </p:spTree>
    <p:extLst>
      <p:ext uri="{BB962C8B-B14F-4D97-AF65-F5344CB8AC3E}">
        <p14:creationId xmlns:p14="http://schemas.microsoft.com/office/powerpoint/2010/main" val="139718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Shape Constancy </a:t>
            </a:r>
          </a:p>
        </p:txBody>
      </p:sp>
      <p:pic>
        <p:nvPicPr>
          <p:cNvPr id="4" name="Content Placeholder 3"/>
          <p:cNvPicPr>
            <a:picLocks noGrp="1" noChangeAspect="1"/>
          </p:cNvPicPr>
          <p:nvPr>
            <p:ph idx="1"/>
          </p:nvPr>
        </p:nvPicPr>
        <p:blipFill>
          <a:blip r:embed="rId2"/>
          <a:stretch>
            <a:fillRect/>
          </a:stretch>
        </p:blipFill>
        <p:spPr>
          <a:xfrm>
            <a:off x="3043036" y="1690688"/>
            <a:ext cx="6105927" cy="3840480"/>
          </a:xfrm>
          <a:prstGeom prst="rect">
            <a:avLst/>
          </a:prstGeom>
        </p:spPr>
      </p:pic>
    </p:spTree>
    <p:extLst>
      <p:ext uri="{BB962C8B-B14F-4D97-AF65-F5344CB8AC3E}">
        <p14:creationId xmlns:p14="http://schemas.microsoft.com/office/powerpoint/2010/main" val="539230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Shape Constancy</a:t>
            </a:r>
          </a:p>
        </p:txBody>
      </p:sp>
      <p:pic>
        <p:nvPicPr>
          <p:cNvPr id="4" name="Content Placeholder 3"/>
          <p:cNvPicPr>
            <a:picLocks noGrp="1" noChangeAspect="1"/>
          </p:cNvPicPr>
          <p:nvPr>
            <p:ph idx="1"/>
          </p:nvPr>
        </p:nvPicPr>
        <p:blipFill>
          <a:blip r:embed="rId2"/>
          <a:stretch>
            <a:fillRect/>
          </a:stretch>
        </p:blipFill>
        <p:spPr>
          <a:xfrm>
            <a:off x="2666997" y="2324893"/>
            <a:ext cx="6858005" cy="3840480"/>
          </a:xfrm>
          <a:prstGeom prst="rect">
            <a:avLst/>
          </a:prstGeom>
        </p:spPr>
      </p:pic>
    </p:spTree>
    <p:extLst>
      <p:ext uri="{BB962C8B-B14F-4D97-AF65-F5344CB8AC3E}">
        <p14:creationId xmlns:p14="http://schemas.microsoft.com/office/powerpoint/2010/main" val="1836674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Orientation Constancy</a:t>
            </a:r>
          </a:p>
        </p:txBody>
      </p:sp>
      <p:sp>
        <p:nvSpPr>
          <p:cNvPr id="3" name="Content Placeholder 2"/>
          <p:cNvSpPr>
            <a:spLocks noGrp="1"/>
          </p:cNvSpPr>
          <p:nvPr>
            <p:ph sz="half" idx="1"/>
          </p:nvPr>
        </p:nvSpPr>
        <p:spPr/>
        <p:txBody>
          <a:bodyPr/>
          <a:lstStyle/>
          <a:p>
            <a:r>
              <a:rPr lang="en-US" dirty="0"/>
              <a:t>Our ability to perceive the world as upright and unchanging in orientation despite changes to the retinal image</a:t>
            </a:r>
          </a:p>
          <a:p>
            <a:r>
              <a:rPr lang="en-US" dirty="0"/>
              <a:t>Brain seems to be doing the following: </a:t>
            </a:r>
            <a:r>
              <a:rPr lang="en-US" dirty="0" err="1"/>
              <a:t>O</a:t>
            </a:r>
            <a:r>
              <a:rPr lang="en-US" baseline="-25000" dirty="0" err="1"/>
              <a:t>object</a:t>
            </a:r>
            <a:r>
              <a:rPr lang="en-US" dirty="0"/>
              <a:t> = </a:t>
            </a:r>
            <a:r>
              <a:rPr lang="en-US" dirty="0" err="1"/>
              <a:t>O</a:t>
            </a:r>
            <a:r>
              <a:rPr lang="en-US" baseline="-25000" dirty="0" err="1"/>
              <a:t>image</a:t>
            </a:r>
            <a:r>
              <a:rPr lang="en-US" dirty="0"/>
              <a:t> + </a:t>
            </a:r>
            <a:r>
              <a:rPr lang="en-US" dirty="0" err="1"/>
              <a:t>O</a:t>
            </a:r>
            <a:r>
              <a:rPr lang="en-US" baseline="-25000" dirty="0" err="1"/>
              <a:t>head</a:t>
            </a:r>
            <a:endParaRPr lang="en-US" baseline="-25000" dirty="0"/>
          </a:p>
          <a:p>
            <a:r>
              <a:rPr lang="en-US" dirty="0"/>
              <a:t>Example: Lying on your sofa watching the TV</a:t>
            </a:r>
          </a:p>
        </p:txBody>
      </p:sp>
      <p:pic>
        <p:nvPicPr>
          <p:cNvPr id="5" name="Content Placeholder 4"/>
          <p:cNvPicPr>
            <a:picLocks noGrp="1" noChangeAspect="1"/>
          </p:cNvPicPr>
          <p:nvPr>
            <p:ph sz="half" idx="2"/>
          </p:nvPr>
        </p:nvPicPr>
        <p:blipFill>
          <a:blip r:embed="rId2"/>
          <a:stretch>
            <a:fillRect/>
          </a:stretch>
        </p:blipFill>
        <p:spPr>
          <a:xfrm>
            <a:off x="7418651" y="1825625"/>
            <a:ext cx="2688697" cy="4351338"/>
          </a:xfrm>
          <a:prstGeom prst="rect">
            <a:avLst/>
          </a:prstGeom>
        </p:spPr>
      </p:pic>
    </p:spTree>
    <p:extLst>
      <p:ext uri="{BB962C8B-B14F-4D97-AF65-F5344CB8AC3E}">
        <p14:creationId xmlns:p14="http://schemas.microsoft.com/office/powerpoint/2010/main" val="7196379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Orientation Constancy</a:t>
            </a:r>
          </a:p>
        </p:txBody>
      </p:sp>
      <p:sp>
        <p:nvSpPr>
          <p:cNvPr id="3" name="Content Placeholder 2"/>
          <p:cNvSpPr>
            <a:spLocks noGrp="1"/>
          </p:cNvSpPr>
          <p:nvPr>
            <p:ph sz="half" idx="1"/>
          </p:nvPr>
        </p:nvSpPr>
        <p:spPr/>
        <p:txBody>
          <a:bodyPr>
            <a:normAutofit lnSpcReduction="10000"/>
          </a:bodyPr>
          <a:lstStyle/>
          <a:p>
            <a:r>
              <a:rPr lang="en-US" dirty="0"/>
              <a:t>Where does the brain get information from to compute orientation?</a:t>
            </a:r>
          </a:p>
          <a:p>
            <a:r>
              <a:rPr lang="en-US" dirty="0"/>
              <a:t>Gravity </a:t>
            </a:r>
          </a:p>
          <a:p>
            <a:r>
              <a:rPr lang="en-US" dirty="0"/>
              <a:t>Where from: </a:t>
            </a:r>
            <a:r>
              <a:rPr lang="en-US" dirty="0">
                <a:solidFill>
                  <a:srgbClr val="FF0000"/>
                </a:solidFill>
              </a:rPr>
              <a:t>pressure on skin</a:t>
            </a:r>
            <a:r>
              <a:rPr lang="en-US" dirty="0"/>
              <a:t>; </a:t>
            </a:r>
            <a:r>
              <a:rPr lang="en-US" dirty="0">
                <a:solidFill>
                  <a:srgbClr val="FF0000"/>
                </a:solidFill>
              </a:rPr>
              <a:t>vestibular system </a:t>
            </a:r>
            <a:r>
              <a:rPr lang="en-US" dirty="0"/>
              <a:t>(utricle and saccule, and semicircular canals)</a:t>
            </a:r>
          </a:p>
          <a:p>
            <a:r>
              <a:rPr lang="en-US" dirty="0">
                <a:solidFill>
                  <a:srgbClr val="FF0000"/>
                </a:solidFill>
              </a:rPr>
              <a:t>Visual Information </a:t>
            </a:r>
            <a:r>
              <a:rPr lang="mr-IN" dirty="0"/>
              <a:t>–</a:t>
            </a:r>
            <a:r>
              <a:rPr lang="en-US" dirty="0"/>
              <a:t> we know that walls are aligned with gravity and floors and ceilings perpendicular</a:t>
            </a:r>
          </a:p>
        </p:txBody>
      </p:sp>
      <p:pic>
        <p:nvPicPr>
          <p:cNvPr id="5" name="Content Placeholder 3" descr="vestibular1.jpg"/>
          <p:cNvPicPr>
            <a:picLocks noGrp="1" noChangeAspect="1"/>
          </p:cNvPicPr>
          <p:nvPr>
            <p:ph sz="half" idx="2"/>
          </p:nvPr>
        </p:nvPicPr>
        <p:blipFill>
          <a:blip r:embed="rId2"/>
          <a:stretch>
            <a:fillRect/>
          </a:stretch>
        </p:blipFill>
        <p:spPr>
          <a:xfrm>
            <a:off x="6223000" y="2121694"/>
            <a:ext cx="5080000" cy="3759200"/>
          </a:xfrm>
        </p:spPr>
      </p:pic>
    </p:spTree>
    <p:extLst>
      <p:ext uri="{BB962C8B-B14F-4D97-AF65-F5344CB8AC3E}">
        <p14:creationId xmlns:p14="http://schemas.microsoft.com/office/powerpoint/2010/main" val="905253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Orientation Constancy</a:t>
            </a:r>
          </a:p>
        </p:txBody>
      </p:sp>
      <p:sp>
        <p:nvSpPr>
          <p:cNvPr id="3" name="Content Placeholder 2"/>
          <p:cNvSpPr>
            <a:spLocks noGrp="1"/>
          </p:cNvSpPr>
          <p:nvPr>
            <p:ph sz="half" idx="1"/>
          </p:nvPr>
        </p:nvSpPr>
        <p:spPr/>
        <p:txBody>
          <a:bodyPr/>
          <a:lstStyle/>
          <a:p>
            <a:r>
              <a:rPr lang="en-US" dirty="0"/>
              <a:t>Utricles detect linear acceleration in the horizontal plane</a:t>
            </a:r>
          </a:p>
          <a:p>
            <a:r>
              <a:rPr lang="en-US" dirty="0"/>
              <a:t>Saccules detect linear acceleration in the vertical plane</a:t>
            </a:r>
          </a:p>
          <a:p>
            <a:r>
              <a:rPr lang="en-US" dirty="0"/>
              <a:t>Sprinting down a track?</a:t>
            </a:r>
          </a:p>
          <a:p>
            <a:r>
              <a:rPr lang="en-US" dirty="0"/>
              <a:t>Going up in an elevator?</a:t>
            </a:r>
          </a:p>
          <a:p>
            <a:r>
              <a:rPr lang="en-US" dirty="0"/>
              <a:t>Tilting head?</a:t>
            </a:r>
          </a:p>
          <a:p>
            <a:r>
              <a:rPr lang="en-US" dirty="0"/>
              <a:t>Semicircular canals</a:t>
            </a:r>
          </a:p>
          <a:p>
            <a:endParaRPr lang="en-US" dirty="0"/>
          </a:p>
        </p:txBody>
      </p:sp>
      <p:pic>
        <p:nvPicPr>
          <p:cNvPr id="5" name="Content Placeholder 3" descr="vestibular.jpg"/>
          <p:cNvPicPr>
            <a:picLocks noGrp="1" noChangeAspect="1"/>
          </p:cNvPicPr>
          <p:nvPr>
            <p:ph sz="half" idx="2"/>
          </p:nvPr>
        </p:nvPicPr>
        <p:blipFill>
          <a:blip r:embed="rId2">
            <a:extLst>
              <a:ext uri="{28A0092B-C50C-407E-A947-70E740481C1C}">
                <a14:useLocalDpi xmlns:a14="http://schemas.microsoft.com/office/drawing/2010/main" val="0"/>
              </a:ext>
            </a:extLst>
          </a:blip>
          <a:srcRect t="-9391" b="-9391"/>
          <a:stretch>
            <a:fillRect/>
          </a:stretch>
        </p:blipFill>
        <p:spPr>
          <a:xfrm>
            <a:off x="6172200" y="2619440"/>
            <a:ext cx="5181600" cy="2763707"/>
          </a:xfrm>
        </p:spPr>
      </p:pic>
    </p:spTree>
    <p:extLst>
      <p:ext uri="{BB962C8B-B14F-4D97-AF65-F5344CB8AC3E}">
        <p14:creationId xmlns:p14="http://schemas.microsoft.com/office/powerpoint/2010/main" val="904305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Orientation Constancy: What happens when the gravity cue is absent?</a:t>
            </a:r>
          </a:p>
        </p:txBody>
      </p:sp>
      <p:sp>
        <p:nvSpPr>
          <p:cNvPr id="3" name="Content Placeholder 2"/>
          <p:cNvSpPr>
            <a:spLocks noGrp="1"/>
          </p:cNvSpPr>
          <p:nvPr>
            <p:ph sz="half" idx="1"/>
          </p:nvPr>
        </p:nvSpPr>
        <p:spPr/>
        <p:txBody>
          <a:bodyPr>
            <a:normAutofit fontScale="92500" lnSpcReduction="10000"/>
          </a:bodyPr>
          <a:lstStyle/>
          <a:p>
            <a:r>
              <a:rPr lang="en-US" dirty="0">
                <a:solidFill>
                  <a:srgbClr val="FF0000"/>
                </a:solidFill>
              </a:rPr>
              <a:t>Visual Orientation Illusions</a:t>
            </a:r>
          </a:p>
          <a:p>
            <a:r>
              <a:rPr lang="en-US" dirty="0"/>
              <a:t>Can we get information from vestibular system?</a:t>
            </a:r>
          </a:p>
          <a:p>
            <a:r>
              <a:rPr lang="en-US" dirty="0"/>
              <a:t>Any information from pressure on skin?</a:t>
            </a:r>
          </a:p>
          <a:p>
            <a:r>
              <a:rPr lang="en-US" dirty="0"/>
              <a:t>What cues do astronauts rely on to know what is up and down?</a:t>
            </a:r>
          </a:p>
          <a:p>
            <a:r>
              <a:rPr lang="en-US" dirty="0"/>
              <a:t>(</a:t>
            </a:r>
            <a:r>
              <a:rPr lang="en-US" dirty="0" err="1"/>
              <a:t>Lacker</a:t>
            </a:r>
            <a:r>
              <a:rPr lang="en-US" dirty="0"/>
              <a:t> &amp; </a:t>
            </a:r>
            <a:r>
              <a:rPr lang="en-US" dirty="0" err="1"/>
              <a:t>DiZio</a:t>
            </a:r>
            <a:r>
              <a:rPr lang="en-US" dirty="0"/>
              <a:t> (2000). Human orientation and movement control in weightless and </a:t>
            </a:r>
            <a:r>
              <a:rPr lang="en-US" dirty="0" err="1"/>
              <a:t>artifical</a:t>
            </a:r>
            <a:r>
              <a:rPr lang="en-US" dirty="0"/>
              <a:t> gravity environments)</a:t>
            </a:r>
          </a:p>
          <a:p>
            <a:endParaRPr lang="en-US" dirty="0"/>
          </a:p>
        </p:txBody>
      </p:sp>
      <p:pic>
        <p:nvPicPr>
          <p:cNvPr id="5" name="Content Placeholder 4" descr="orientt.jpg"/>
          <p:cNvPicPr>
            <a:picLocks noGrp="1" noChangeAspect="1"/>
          </p:cNvPicPr>
          <p:nvPr>
            <p:ph sz="half" idx="2"/>
          </p:nvPr>
        </p:nvPicPr>
        <p:blipFill>
          <a:blip r:embed="rId2"/>
          <a:stretch>
            <a:fillRect/>
          </a:stretch>
        </p:blipFill>
        <p:spPr>
          <a:xfrm>
            <a:off x="6096000" y="2446814"/>
            <a:ext cx="4685750" cy="3108960"/>
          </a:xfrm>
          <a:prstGeom prst="rect">
            <a:avLst/>
          </a:prstGeom>
        </p:spPr>
      </p:pic>
    </p:spTree>
    <p:extLst>
      <p:ext uri="{BB962C8B-B14F-4D97-AF65-F5344CB8AC3E}">
        <p14:creationId xmlns:p14="http://schemas.microsoft.com/office/powerpoint/2010/main" val="226504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Orientation Constancy: What happens when the gravity cue is absent?</a:t>
            </a:r>
          </a:p>
        </p:txBody>
      </p:sp>
      <p:sp>
        <p:nvSpPr>
          <p:cNvPr id="3" name="Content Placeholder 2"/>
          <p:cNvSpPr>
            <a:spLocks noGrp="1"/>
          </p:cNvSpPr>
          <p:nvPr>
            <p:ph sz="half" idx="1"/>
          </p:nvPr>
        </p:nvSpPr>
        <p:spPr/>
        <p:txBody>
          <a:bodyPr>
            <a:normAutofit fontScale="92500" lnSpcReduction="20000"/>
          </a:bodyPr>
          <a:lstStyle/>
          <a:p>
            <a:r>
              <a:rPr lang="en-US" dirty="0"/>
              <a:t>The brain creates a frame of reference (up, down, left, right, top, bottom) defined by the orientation of labeled racks and panels in the spaceship. </a:t>
            </a:r>
          </a:p>
          <a:p>
            <a:r>
              <a:rPr lang="en-US" dirty="0"/>
              <a:t>However, astronauts report that they experienced disorientation: under two conditions:</a:t>
            </a:r>
          </a:p>
          <a:p>
            <a:r>
              <a:rPr lang="en-US" dirty="0"/>
              <a:t>1) when working upside down – whatever surface was next to their feet seemed like the floor; overhead surfaces were perceived to be ceilings; surfaces parallel seemed to be walls</a:t>
            </a:r>
          </a:p>
          <a:p>
            <a:endParaRPr lang="en-US" dirty="0"/>
          </a:p>
        </p:txBody>
      </p:sp>
      <p:pic>
        <p:nvPicPr>
          <p:cNvPr id="5" name="Content Placeholder 4" descr="orientt.jpg"/>
          <p:cNvPicPr>
            <a:picLocks noGrp="1" noChangeAspect="1"/>
          </p:cNvPicPr>
          <p:nvPr>
            <p:ph sz="half" idx="2"/>
          </p:nvPr>
        </p:nvPicPr>
        <p:blipFill>
          <a:blip r:embed="rId2"/>
          <a:stretch>
            <a:fillRect/>
          </a:stretch>
        </p:blipFill>
        <p:spPr>
          <a:xfrm>
            <a:off x="6789420" y="2583974"/>
            <a:ext cx="4272302" cy="2834640"/>
          </a:xfrm>
          <a:prstGeom prst="rect">
            <a:avLst/>
          </a:prstGeom>
        </p:spPr>
      </p:pic>
    </p:spTree>
    <p:extLst>
      <p:ext uri="{BB962C8B-B14F-4D97-AF65-F5344CB8AC3E}">
        <p14:creationId xmlns:p14="http://schemas.microsoft.com/office/powerpoint/2010/main" val="1288400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Orientation Constancy: What happens when the gravity cue is absent?</a:t>
            </a:r>
          </a:p>
        </p:txBody>
      </p:sp>
      <p:sp>
        <p:nvSpPr>
          <p:cNvPr id="3" name="Content Placeholder 2"/>
          <p:cNvSpPr>
            <a:spLocks noGrp="1"/>
          </p:cNvSpPr>
          <p:nvPr>
            <p:ph sz="half" idx="1"/>
          </p:nvPr>
        </p:nvSpPr>
        <p:spPr/>
        <p:txBody>
          <a:bodyPr>
            <a:normAutofit fontScale="92500" lnSpcReduction="20000"/>
          </a:bodyPr>
          <a:lstStyle/>
          <a:p>
            <a:r>
              <a:rPr lang="en-US" dirty="0"/>
              <a:t>or </a:t>
            </a:r>
          </a:p>
          <a:p>
            <a:r>
              <a:rPr lang="en-US" dirty="0"/>
              <a:t>2)when floating right side up and viewing another crewmember floating upside  down in the cabin</a:t>
            </a:r>
          </a:p>
          <a:p>
            <a:r>
              <a:rPr lang="en-US" dirty="0"/>
              <a:t>In this case, the orientation of the inverted crewmember determined the direction to the “floor”</a:t>
            </a:r>
          </a:p>
          <a:p>
            <a:r>
              <a:rPr lang="en-US" dirty="0"/>
              <a:t>Important – in both cases, it was as if an internal mental coordinate frame responsible for perception of up, down, </a:t>
            </a:r>
            <a:r>
              <a:rPr lang="en-US" dirty="0" err="1"/>
              <a:t>etc</a:t>
            </a:r>
            <a:r>
              <a:rPr lang="en-US" dirty="0"/>
              <a:t> had rotated to a new orientation determined by available visual cues</a:t>
            </a:r>
          </a:p>
          <a:p>
            <a:endParaRPr lang="en-US" dirty="0"/>
          </a:p>
        </p:txBody>
      </p:sp>
      <p:pic>
        <p:nvPicPr>
          <p:cNvPr id="5" name="Content Placeholder 4" descr="orientt.jpg"/>
          <p:cNvPicPr>
            <a:picLocks noGrp="1" noChangeAspect="1"/>
          </p:cNvPicPr>
          <p:nvPr>
            <p:ph sz="half" idx="2"/>
          </p:nvPr>
        </p:nvPicPr>
        <p:blipFill>
          <a:blip r:embed="rId2"/>
          <a:stretch>
            <a:fillRect/>
          </a:stretch>
        </p:blipFill>
        <p:spPr>
          <a:xfrm>
            <a:off x="6446520" y="2583974"/>
            <a:ext cx="4272302" cy="2834640"/>
          </a:xfrm>
          <a:prstGeom prst="rect">
            <a:avLst/>
          </a:prstGeom>
        </p:spPr>
      </p:pic>
    </p:spTree>
    <p:extLst>
      <p:ext uri="{BB962C8B-B14F-4D97-AF65-F5344CB8AC3E}">
        <p14:creationId xmlns:p14="http://schemas.microsoft.com/office/powerpoint/2010/main" val="1072011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Size Constancy</a:t>
            </a:r>
          </a:p>
        </p:txBody>
      </p:sp>
      <p:pic>
        <p:nvPicPr>
          <p:cNvPr id="4" name="Content Placeholder 3"/>
          <p:cNvPicPr>
            <a:picLocks noGrp="1" noChangeAspect="1"/>
          </p:cNvPicPr>
          <p:nvPr>
            <p:ph idx="1"/>
          </p:nvPr>
        </p:nvPicPr>
        <p:blipFill>
          <a:blip r:embed="rId2"/>
          <a:stretch>
            <a:fillRect/>
          </a:stretch>
        </p:blipFill>
        <p:spPr>
          <a:xfrm>
            <a:off x="2415821" y="2197893"/>
            <a:ext cx="7360358" cy="3931920"/>
          </a:xfrm>
          <a:prstGeom prst="rect">
            <a:avLst/>
          </a:prstGeom>
        </p:spPr>
      </p:pic>
    </p:spTree>
    <p:extLst>
      <p:ext uri="{BB962C8B-B14F-4D97-AF65-F5344CB8AC3E}">
        <p14:creationId xmlns:p14="http://schemas.microsoft.com/office/powerpoint/2010/main" val="2138648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Perceiving Size</a:t>
            </a:r>
          </a:p>
        </p:txBody>
      </p:sp>
      <p:pic>
        <p:nvPicPr>
          <p:cNvPr id="4" name="Picture 5"/>
          <p:cNvPicPr>
            <a:picLocks noGrp="1" noChangeAspect="1" noChangeArrowheads="1"/>
          </p:cNvPicPr>
          <p:nvPr>
            <p:ph idx="1"/>
          </p:nvPr>
        </p:nvPicPr>
        <p:blipFill>
          <a:blip r:embed="rId2" cstate="print"/>
          <a:srcRect/>
          <a:stretch>
            <a:fillRect/>
          </a:stretch>
        </p:blipFill>
        <p:spPr bwMode="auto">
          <a:xfrm>
            <a:off x="2769737" y="1825625"/>
            <a:ext cx="6652526" cy="4351338"/>
          </a:xfrm>
          <a:prstGeom prst="rect">
            <a:avLst/>
          </a:prstGeom>
          <a:noFill/>
          <a:ln w="9525">
            <a:noFill/>
            <a:miter lim="800000"/>
            <a:headEnd/>
            <a:tailEnd/>
          </a:ln>
        </p:spPr>
      </p:pic>
    </p:spTree>
    <p:extLst>
      <p:ext uri="{BB962C8B-B14F-4D97-AF65-F5344CB8AC3E}">
        <p14:creationId xmlns:p14="http://schemas.microsoft.com/office/powerpoint/2010/main" val="277000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ltLang="en-US" dirty="0"/>
              <a:t>Size Constancy</a:t>
            </a:r>
          </a:p>
        </p:txBody>
      </p:sp>
      <p:sp>
        <p:nvSpPr>
          <p:cNvPr id="86019" name="Rectangle 3"/>
          <p:cNvSpPr>
            <a:spLocks noGrp="1" noChangeArrowheads="1"/>
          </p:cNvSpPr>
          <p:nvPr>
            <p:ph idx="1"/>
          </p:nvPr>
        </p:nvSpPr>
        <p:spPr/>
        <p:txBody>
          <a:bodyPr/>
          <a:lstStyle/>
          <a:p>
            <a:r>
              <a:rPr lang="en-US" altLang="en-US" dirty="0"/>
              <a:t>Perception of an object’s size remains relatively constant.</a:t>
            </a:r>
          </a:p>
          <a:p>
            <a:r>
              <a:rPr lang="en-US" altLang="en-US" dirty="0"/>
              <a:t>This effect remains even if the size of the retinal image changes.</a:t>
            </a:r>
          </a:p>
          <a:p>
            <a:r>
              <a:rPr lang="en-US" altLang="en-US" dirty="0"/>
              <a:t>Size-distance scaling equation</a:t>
            </a:r>
          </a:p>
          <a:p>
            <a:pPr lvl="1"/>
            <a:r>
              <a:rPr lang="en-US" altLang="en-US" dirty="0"/>
              <a:t>S = K (R X D)</a:t>
            </a:r>
          </a:p>
          <a:p>
            <a:pPr lvl="1"/>
            <a:r>
              <a:rPr lang="en-US" altLang="en-US" dirty="0"/>
              <a:t>The changes in distance and retinal size balance each other.</a:t>
            </a:r>
          </a:p>
        </p:txBody>
      </p:sp>
    </p:spTree>
    <p:extLst>
      <p:ext uri="{BB962C8B-B14F-4D97-AF65-F5344CB8AC3E}">
        <p14:creationId xmlns:p14="http://schemas.microsoft.com/office/powerpoint/2010/main" val="494094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ltLang="en-US" dirty="0"/>
              <a:t>Size Constancy (cont'd.)</a:t>
            </a:r>
          </a:p>
        </p:txBody>
      </p:sp>
      <p:sp>
        <p:nvSpPr>
          <p:cNvPr id="88067" name="Rectangle 3"/>
          <p:cNvSpPr>
            <a:spLocks noGrp="1" noChangeArrowheads="1"/>
          </p:cNvSpPr>
          <p:nvPr>
            <p:ph sz="half" idx="1"/>
          </p:nvPr>
        </p:nvSpPr>
        <p:spPr/>
        <p:txBody>
          <a:bodyPr/>
          <a:lstStyle/>
          <a:p>
            <a:r>
              <a:rPr lang="en-US" altLang="en-US" dirty="0"/>
              <a:t>Emmert’s law:</a:t>
            </a:r>
          </a:p>
          <a:p>
            <a:pPr lvl="1"/>
            <a:r>
              <a:rPr lang="en-US" altLang="en-US" dirty="0"/>
              <a:t>Retinal size of an afterimage remains constant.</a:t>
            </a:r>
          </a:p>
          <a:p>
            <a:pPr lvl="1"/>
            <a:r>
              <a:rPr lang="en-US" altLang="en-US" dirty="0"/>
              <a:t>Perceived size will change depending on distance of projection.</a:t>
            </a:r>
          </a:p>
          <a:p>
            <a:pPr lvl="1"/>
            <a:r>
              <a:rPr lang="en-US" altLang="en-US" dirty="0"/>
              <a:t>This follows the size-distance scaling equation.</a:t>
            </a:r>
          </a:p>
        </p:txBody>
      </p:sp>
      <p:pic>
        <p:nvPicPr>
          <p:cNvPr id="3" name="Content Placeholder 2">
            <a:extLst>
              <a:ext uri="{FF2B5EF4-FFF2-40B4-BE49-F238E27FC236}">
                <a16:creationId xmlns:a16="http://schemas.microsoft.com/office/drawing/2014/main" id="{11C523DD-B801-4A73-801E-44D34E7C5839}"/>
              </a:ext>
            </a:extLst>
          </p:cNvPr>
          <p:cNvPicPr>
            <a:picLocks noGrp="1" noChangeAspect="1"/>
          </p:cNvPicPr>
          <p:nvPr>
            <p:ph sz="half" idx="2"/>
          </p:nvPr>
        </p:nvPicPr>
        <p:blipFill>
          <a:blip r:embed="rId3"/>
          <a:stretch>
            <a:fillRect/>
          </a:stretch>
        </p:blipFill>
        <p:spPr>
          <a:xfrm>
            <a:off x="6172200" y="2051094"/>
            <a:ext cx="5181600" cy="3900400"/>
          </a:xfrm>
          <a:prstGeom prst="rect">
            <a:avLst/>
          </a:prstGeom>
        </p:spPr>
      </p:pic>
    </p:spTree>
    <p:extLst>
      <p:ext uri="{BB962C8B-B14F-4D97-AF65-F5344CB8AC3E}">
        <p14:creationId xmlns:p14="http://schemas.microsoft.com/office/powerpoint/2010/main" val="1251042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ltLang="en-US" dirty="0"/>
              <a:t>Size Constancy (cont'd.)</a:t>
            </a:r>
          </a:p>
        </p:txBody>
      </p:sp>
      <p:sp>
        <p:nvSpPr>
          <p:cNvPr id="90115" name="Rectangle 3"/>
          <p:cNvSpPr>
            <a:spLocks noGrp="1" noChangeArrowheads="1"/>
          </p:cNvSpPr>
          <p:nvPr>
            <p:ph idx="1"/>
          </p:nvPr>
        </p:nvSpPr>
        <p:spPr/>
        <p:txBody>
          <a:bodyPr/>
          <a:lstStyle/>
          <a:p>
            <a:endParaRPr lang="en-US" altLang="en-US" dirty="0"/>
          </a:p>
          <a:p>
            <a:endParaRPr lang="en-US" altLang="en-US" dirty="0"/>
          </a:p>
          <a:p>
            <a:endParaRPr lang="en-US" altLang="en-US" dirty="0"/>
          </a:p>
        </p:txBody>
      </p:sp>
      <p:pic>
        <p:nvPicPr>
          <p:cNvPr id="90117" name="Picture 5"/>
          <p:cNvPicPr>
            <a:picLocks noChangeAspect="1" noChangeArrowheads="1"/>
          </p:cNvPicPr>
          <p:nvPr/>
        </p:nvPicPr>
        <p:blipFill>
          <a:blip r:embed="rId3" cstate="print"/>
          <a:srcRect/>
          <a:stretch>
            <a:fillRect/>
          </a:stretch>
        </p:blipFill>
        <p:spPr bwMode="auto">
          <a:xfrm>
            <a:off x="3276601" y="1447800"/>
            <a:ext cx="5895975" cy="4324350"/>
          </a:xfrm>
          <a:prstGeom prst="rect">
            <a:avLst/>
          </a:prstGeom>
          <a:noFill/>
          <a:ln w="9525">
            <a:noFill/>
            <a:miter lim="800000"/>
            <a:headEnd/>
            <a:tailEnd/>
          </a:ln>
        </p:spPr>
      </p:pic>
    </p:spTree>
    <p:extLst>
      <p:ext uri="{BB962C8B-B14F-4D97-AF65-F5344CB8AC3E}">
        <p14:creationId xmlns:p14="http://schemas.microsoft.com/office/powerpoint/2010/main" val="839751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dirty="0"/>
              <a:t>Visual Illusions</a:t>
            </a:r>
          </a:p>
        </p:txBody>
      </p:sp>
      <p:sp>
        <p:nvSpPr>
          <p:cNvPr id="96259" name="Rectangle 3"/>
          <p:cNvSpPr>
            <a:spLocks noGrp="1" noChangeArrowheads="1"/>
          </p:cNvSpPr>
          <p:nvPr>
            <p:ph idx="1"/>
          </p:nvPr>
        </p:nvSpPr>
        <p:spPr/>
        <p:txBody>
          <a:bodyPr/>
          <a:lstStyle/>
          <a:p>
            <a:r>
              <a:rPr lang="en-US" altLang="en-US" dirty="0"/>
              <a:t>Some illusions can be explained by the connection between the perception of size and the perception of depth. </a:t>
            </a:r>
          </a:p>
          <a:p>
            <a:r>
              <a:rPr lang="en-US" altLang="en-US" dirty="0"/>
              <a:t>The Müller-Lyer illusion</a:t>
            </a:r>
          </a:p>
          <a:p>
            <a:pPr lvl="1"/>
            <a:r>
              <a:rPr lang="en-US" altLang="en-US" dirty="0"/>
              <a:t>Straight lines with inward fins appear shorter than straight lines with outward fins.</a:t>
            </a:r>
          </a:p>
          <a:p>
            <a:pPr lvl="1"/>
            <a:r>
              <a:rPr lang="en-US" altLang="en-US" dirty="0"/>
              <a:t>Lines are actually the same length.</a:t>
            </a:r>
          </a:p>
          <a:p>
            <a:pPr lvl="1"/>
            <a:endParaRPr lang="en-US" altLang="en-US" dirty="0"/>
          </a:p>
        </p:txBody>
      </p:sp>
    </p:spTree>
    <p:extLst>
      <p:ext uri="{BB962C8B-B14F-4D97-AF65-F5344CB8AC3E}">
        <p14:creationId xmlns:p14="http://schemas.microsoft.com/office/powerpoint/2010/main" val="323394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ltLang="en-US" dirty="0"/>
              <a:t>Visual Illusions (cont'd.)</a:t>
            </a:r>
          </a:p>
        </p:txBody>
      </p:sp>
      <p:sp>
        <p:nvSpPr>
          <p:cNvPr id="98307" name="Rectangle 3"/>
          <p:cNvSpPr>
            <a:spLocks noGrp="1" noChangeArrowheads="1"/>
          </p:cNvSpPr>
          <p:nvPr>
            <p:ph idx="1"/>
          </p:nvPr>
        </p:nvSpPr>
        <p:spPr/>
        <p:txBody>
          <a:bodyPr/>
          <a:lstStyle/>
          <a:p>
            <a:endParaRPr lang="en-US" altLang="en-US" dirty="0"/>
          </a:p>
          <a:p>
            <a:pPr lvl="1"/>
            <a:endParaRPr lang="en-US" altLang="en-US" dirty="0"/>
          </a:p>
          <a:p>
            <a:pPr lvl="1"/>
            <a:endParaRPr lang="en-US" altLang="en-US" dirty="0"/>
          </a:p>
        </p:txBody>
      </p:sp>
      <p:pic>
        <p:nvPicPr>
          <p:cNvPr id="98309" name="Picture 5"/>
          <p:cNvPicPr>
            <a:picLocks noChangeAspect="1" noChangeArrowheads="1"/>
          </p:cNvPicPr>
          <p:nvPr/>
        </p:nvPicPr>
        <p:blipFill>
          <a:blip r:embed="rId3" cstate="print"/>
          <a:srcRect/>
          <a:stretch>
            <a:fillRect/>
          </a:stretch>
        </p:blipFill>
        <p:spPr bwMode="auto">
          <a:xfrm>
            <a:off x="4295775" y="1524000"/>
            <a:ext cx="3600450" cy="3810000"/>
          </a:xfrm>
          <a:prstGeom prst="rect">
            <a:avLst/>
          </a:prstGeom>
          <a:noFill/>
          <a:ln w="9525">
            <a:noFill/>
            <a:miter lim="800000"/>
            <a:headEnd/>
            <a:tailEnd/>
          </a:ln>
        </p:spPr>
      </p:pic>
    </p:spTree>
    <p:extLst>
      <p:ext uri="{BB962C8B-B14F-4D97-AF65-F5344CB8AC3E}">
        <p14:creationId xmlns:p14="http://schemas.microsoft.com/office/powerpoint/2010/main" val="1211815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en-US" dirty="0"/>
              <a:t>The Müller-Lyer Illusion</a:t>
            </a:r>
          </a:p>
        </p:txBody>
      </p:sp>
      <p:sp>
        <p:nvSpPr>
          <p:cNvPr id="100355" name="Rectangle 3"/>
          <p:cNvSpPr>
            <a:spLocks noGrp="1" noChangeArrowheads="1"/>
          </p:cNvSpPr>
          <p:nvPr>
            <p:ph sz="half" idx="1"/>
          </p:nvPr>
        </p:nvSpPr>
        <p:spPr/>
        <p:txBody>
          <a:bodyPr/>
          <a:lstStyle/>
          <a:p>
            <a:r>
              <a:rPr lang="en-US" altLang="en-US" dirty="0"/>
              <a:t>Why does this illusion occur?</a:t>
            </a:r>
          </a:p>
          <a:p>
            <a:pPr lvl="1"/>
            <a:r>
              <a:rPr lang="en-US" altLang="en-US" dirty="0"/>
              <a:t>Misapplied size-constancy scaling:</a:t>
            </a:r>
          </a:p>
          <a:p>
            <a:pPr lvl="2"/>
            <a:r>
              <a:rPr lang="en-US" altLang="en-US" dirty="0"/>
              <a:t>Size constancy scaling that works in 3-D is misapplied for 2-D objects.</a:t>
            </a:r>
          </a:p>
          <a:p>
            <a:pPr lvl="2"/>
            <a:r>
              <a:rPr lang="en-US" altLang="en-US" dirty="0"/>
              <a:t>Observers unconsciously perceive the fins as belonging to outside and inside corners.</a:t>
            </a:r>
          </a:p>
          <a:p>
            <a:pPr lvl="2"/>
            <a:r>
              <a:rPr lang="en-US" altLang="en-US" dirty="0"/>
              <a:t>Outside corners would be closer and inside corners would be further away.</a:t>
            </a:r>
          </a:p>
        </p:txBody>
      </p:sp>
      <p:pic>
        <p:nvPicPr>
          <p:cNvPr id="3" name="Content Placeholder 2">
            <a:extLst>
              <a:ext uri="{FF2B5EF4-FFF2-40B4-BE49-F238E27FC236}">
                <a16:creationId xmlns:a16="http://schemas.microsoft.com/office/drawing/2014/main" id="{A56E455D-0A50-448E-8004-1C7C4D099890}"/>
              </a:ext>
            </a:extLst>
          </p:cNvPr>
          <p:cNvPicPr>
            <a:picLocks noGrp="1" noChangeAspect="1"/>
          </p:cNvPicPr>
          <p:nvPr>
            <p:ph sz="half" idx="2"/>
          </p:nvPr>
        </p:nvPicPr>
        <p:blipFill>
          <a:blip r:embed="rId3"/>
          <a:stretch>
            <a:fillRect/>
          </a:stretch>
        </p:blipFill>
        <p:spPr>
          <a:xfrm>
            <a:off x="6172200" y="2457930"/>
            <a:ext cx="5181600" cy="3086728"/>
          </a:xfrm>
          <a:prstGeom prst="rect">
            <a:avLst/>
          </a:prstGeom>
        </p:spPr>
      </p:pic>
    </p:spTree>
    <p:extLst>
      <p:ext uri="{BB962C8B-B14F-4D97-AF65-F5344CB8AC3E}">
        <p14:creationId xmlns:p14="http://schemas.microsoft.com/office/powerpoint/2010/main" val="923275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ltLang="en-US" dirty="0"/>
              <a:t>The Müller-Lyer Illusion (cont'd.)</a:t>
            </a:r>
          </a:p>
        </p:txBody>
      </p:sp>
      <p:sp>
        <p:nvSpPr>
          <p:cNvPr id="104451" name="Rectangle 3"/>
          <p:cNvSpPr>
            <a:spLocks noGrp="1" noChangeArrowheads="1"/>
          </p:cNvSpPr>
          <p:nvPr>
            <p:ph idx="1"/>
          </p:nvPr>
        </p:nvSpPr>
        <p:spPr/>
        <p:txBody>
          <a:bodyPr/>
          <a:lstStyle/>
          <a:p>
            <a:r>
              <a:rPr lang="en-US" altLang="en-US" dirty="0"/>
              <a:t>Explanation: </a:t>
            </a:r>
          </a:p>
          <a:p>
            <a:pPr lvl="1"/>
            <a:r>
              <a:rPr lang="en-US" altLang="en-US" dirty="0"/>
              <a:t>Since the retinal images are the same, the lines must be different sizes.</a:t>
            </a:r>
          </a:p>
          <a:p>
            <a:r>
              <a:rPr lang="en-US" altLang="en-US" dirty="0"/>
              <a:t>Problems with this explanation:</a:t>
            </a:r>
          </a:p>
          <a:p>
            <a:pPr lvl="1"/>
            <a:r>
              <a:rPr lang="en-US" altLang="en-US" dirty="0"/>
              <a:t>The “dumbbell” version shows the same perception even though there are no “corners.”</a:t>
            </a:r>
          </a:p>
          <a:p>
            <a:pPr lvl="1"/>
            <a:r>
              <a:rPr lang="en-US" altLang="en-US" dirty="0"/>
              <a:t>The illusion also occurs for some 3-D displays.</a:t>
            </a:r>
          </a:p>
          <a:p>
            <a:pPr lvl="1"/>
            <a:endParaRPr lang="en-US" altLang="en-US" dirty="0"/>
          </a:p>
        </p:txBody>
      </p:sp>
    </p:spTree>
    <p:extLst>
      <p:ext uri="{BB962C8B-B14F-4D97-AF65-F5344CB8AC3E}">
        <p14:creationId xmlns:p14="http://schemas.microsoft.com/office/powerpoint/2010/main" val="154690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ltLang="en-US" dirty="0"/>
              <a:t>The Ponzo Illusion</a:t>
            </a:r>
          </a:p>
        </p:txBody>
      </p:sp>
      <p:sp>
        <p:nvSpPr>
          <p:cNvPr id="108547" name="Rectangle 3"/>
          <p:cNvSpPr>
            <a:spLocks noGrp="1" noChangeArrowheads="1"/>
          </p:cNvSpPr>
          <p:nvPr>
            <p:ph sz="half" idx="1"/>
          </p:nvPr>
        </p:nvSpPr>
        <p:spPr/>
        <p:txBody>
          <a:bodyPr/>
          <a:lstStyle/>
          <a:p>
            <a:r>
              <a:rPr lang="en-US" altLang="en-US" dirty="0"/>
              <a:t>Horizontal rectangular objects are placed over railroad tracks in a picture.</a:t>
            </a:r>
          </a:p>
          <a:p>
            <a:r>
              <a:rPr lang="en-US" altLang="en-US" dirty="0"/>
              <a:t>The far rectangle appears larger than the closer rectangle but both are the same size.</a:t>
            </a:r>
          </a:p>
          <a:p>
            <a:r>
              <a:rPr lang="en-US" altLang="en-US" dirty="0"/>
              <a:t>One possible explanation is misapplied size-constancy scaling. </a:t>
            </a:r>
          </a:p>
          <a:p>
            <a:r>
              <a:rPr lang="en-US" altLang="en-US" dirty="0"/>
              <a:t>S = R x D</a:t>
            </a:r>
          </a:p>
        </p:txBody>
      </p:sp>
      <p:pic>
        <p:nvPicPr>
          <p:cNvPr id="3" name="Content Placeholder 2">
            <a:extLst>
              <a:ext uri="{FF2B5EF4-FFF2-40B4-BE49-F238E27FC236}">
                <a16:creationId xmlns:a16="http://schemas.microsoft.com/office/drawing/2014/main" id="{302B428A-7720-4141-AD3E-BFDEDFA5293D}"/>
              </a:ext>
            </a:extLst>
          </p:cNvPr>
          <p:cNvPicPr>
            <a:picLocks noGrp="1" noChangeAspect="1"/>
          </p:cNvPicPr>
          <p:nvPr>
            <p:ph sz="half" idx="2"/>
          </p:nvPr>
        </p:nvPicPr>
        <p:blipFill>
          <a:blip r:embed="rId3"/>
          <a:stretch>
            <a:fillRect/>
          </a:stretch>
        </p:blipFill>
        <p:spPr>
          <a:xfrm>
            <a:off x="6699624" y="1825625"/>
            <a:ext cx="4126752" cy="4351338"/>
          </a:xfrm>
          <a:prstGeom prst="rect">
            <a:avLst/>
          </a:prstGeom>
        </p:spPr>
      </p:pic>
    </p:spTree>
    <p:extLst>
      <p:ext uri="{BB962C8B-B14F-4D97-AF65-F5344CB8AC3E}">
        <p14:creationId xmlns:p14="http://schemas.microsoft.com/office/powerpoint/2010/main" val="140664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ltLang="en-US" dirty="0"/>
              <a:t>The Ames Room</a:t>
            </a:r>
          </a:p>
        </p:txBody>
      </p:sp>
      <p:sp>
        <p:nvSpPr>
          <p:cNvPr id="114691" name="Rectangle 3"/>
          <p:cNvSpPr>
            <a:spLocks noGrp="1" noChangeArrowheads="1"/>
          </p:cNvSpPr>
          <p:nvPr>
            <p:ph idx="1"/>
          </p:nvPr>
        </p:nvSpPr>
        <p:spPr/>
        <p:txBody>
          <a:bodyPr/>
          <a:lstStyle/>
          <a:p>
            <a:endParaRPr lang="en-US" altLang="en-US" dirty="0"/>
          </a:p>
          <a:p>
            <a:endParaRPr lang="en-US" altLang="en-US" dirty="0"/>
          </a:p>
          <a:p>
            <a:endParaRPr lang="en-US" altLang="en-US" dirty="0"/>
          </a:p>
        </p:txBody>
      </p:sp>
      <p:pic>
        <p:nvPicPr>
          <p:cNvPr id="114693" name="Picture 5"/>
          <p:cNvPicPr>
            <a:picLocks noChangeAspect="1" noChangeArrowheads="1"/>
          </p:cNvPicPr>
          <p:nvPr/>
        </p:nvPicPr>
        <p:blipFill>
          <a:blip r:embed="rId3" cstate="print"/>
          <a:srcRect/>
          <a:stretch>
            <a:fillRect/>
          </a:stretch>
        </p:blipFill>
        <p:spPr bwMode="auto">
          <a:xfrm>
            <a:off x="4442676" y="1600200"/>
            <a:ext cx="3482125" cy="4800600"/>
          </a:xfrm>
          <a:prstGeom prst="rect">
            <a:avLst/>
          </a:prstGeom>
          <a:noFill/>
          <a:ln w="9525">
            <a:noFill/>
            <a:miter lim="800000"/>
            <a:headEnd/>
            <a:tailEnd/>
          </a:ln>
        </p:spPr>
      </p:pic>
    </p:spTree>
    <p:extLst>
      <p:ext uri="{BB962C8B-B14F-4D97-AF65-F5344CB8AC3E}">
        <p14:creationId xmlns:p14="http://schemas.microsoft.com/office/powerpoint/2010/main" val="715446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ltLang="en-US" dirty="0"/>
              <a:t>The Ames Room (cont.)</a:t>
            </a:r>
          </a:p>
        </p:txBody>
      </p:sp>
      <p:sp>
        <p:nvSpPr>
          <p:cNvPr id="112643" name="Rectangle 3"/>
          <p:cNvSpPr>
            <a:spLocks noGrp="1" noChangeArrowheads="1"/>
          </p:cNvSpPr>
          <p:nvPr>
            <p:ph idx="1"/>
          </p:nvPr>
        </p:nvSpPr>
        <p:spPr/>
        <p:txBody>
          <a:bodyPr/>
          <a:lstStyle/>
          <a:p>
            <a:r>
              <a:rPr lang="en-US" altLang="en-US" dirty="0"/>
              <a:t>People are equal size, appear very different</a:t>
            </a:r>
          </a:p>
          <a:p>
            <a:r>
              <a:rPr lang="en-US" altLang="en-US" dirty="0"/>
              <a:t>The room is constructed so that:</a:t>
            </a:r>
          </a:p>
          <a:p>
            <a:pPr lvl="1"/>
            <a:r>
              <a:rPr lang="en-US" altLang="en-US" dirty="0"/>
              <a:t>The shape looks like a normal room when viewed from a particular observation point</a:t>
            </a:r>
          </a:p>
          <a:p>
            <a:pPr lvl="1"/>
            <a:r>
              <a:rPr lang="en-US" altLang="en-US" dirty="0"/>
              <a:t>The right corner is twice as far from the observer as the left corner</a:t>
            </a:r>
          </a:p>
        </p:txBody>
      </p:sp>
    </p:spTree>
    <p:extLst>
      <p:ext uri="{BB962C8B-B14F-4D97-AF65-F5344CB8AC3E}">
        <p14:creationId xmlns:p14="http://schemas.microsoft.com/office/powerpoint/2010/main" val="463514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ltLang="en-US" dirty="0"/>
              <a:t>The Ames Room (cont'd.)</a:t>
            </a:r>
          </a:p>
        </p:txBody>
      </p:sp>
      <p:sp>
        <p:nvSpPr>
          <p:cNvPr id="116739" name="Rectangle 3"/>
          <p:cNvSpPr>
            <a:spLocks noGrp="1" noChangeArrowheads="1"/>
          </p:cNvSpPr>
          <p:nvPr>
            <p:ph idx="1"/>
          </p:nvPr>
        </p:nvSpPr>
        <p:spPr/>
        <p:txBody>
          <a:bodyPr/>
          <a:lstStyle/>
          <a:p>
            <a:endParaRPr lang="en-US" altLang="en-US" dirty="0"/>
          </a:p>
          <a:p>
            <a:endParaRPr lang="en-US" altLang="en-US" dirty="0"/>
          </a:p>
          <a:p>
            <a:endParaRPr lang="en-US" altLang="en-US" dirty="0"/>
          </a:p>
        </p:txBody>
      </p:sp>
      <p:pic>
        <p:nvPicPr>
          <p:cNvPr id="116741" name="Picture 5"/>
          <p:cNvPicPr>
            <a:picLocks noChangeAspect="1" noChangeArrowheads="1"/>
          </p:cNvPicPr>
          <p:nvPr/>
        </p:nvPicPr>
        <p:blipFill>
          <a:blip r:embed="rId3" cstate="print"/>
          <a:srcRect/>
          <a:stretch>
            <a:fillRect/>
          </a:stretch>
        </p:blipFill>
        <p:spPr bwMode="auto">
          <a:xfrm>
            <a:off x="3038475" y="1614489"/>
            <a:ext cx="6115050" cy="3629025"/>
          </a:xfrm>
          <a:prstGeom prst="rect">
            <a:avLst/>
          </a:prstGeom>
          <a:noFill/>
          <a:ln w="9525">
            <a:noFill/>
            <a:miter lim="800000"/>
            <a:headEnd/>
            <a:tailEnd/>
          </a:ln>
        </p:spPr>
      </p:pic>
    </p:spTree>
    <p:extLst>
      <p:ext uri="{BB962C8B-B14F-4D97-AF65-F5344CB8AC3E}">
        <p14:creationId xmlns:p14="http://schemas.microsoft.com/office/powerpoint/2010/main" val="287571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ltLang="en-US" dirty="0"/>
              <a:t>The Ames Room (cont'd.)</a:t>
            </a:r>
          </a:p>
        </p:txBody>
      </p:sp>
      <p:sp>
        <p:nvSpPr>
          <p:cNvPr id="118787" name="Rectangle 3"/>
          <p:cNvSpPr>
            <a:spLocks noGrp="1" noChangeArrowheads="1"/>
          </p:cNvSpPr>
          <p:nvPr>
            <p:ph idx="1"/>
          </p:nvPr>
        </p:nvSpPr>
        <p:spPr/>
        <p:txBody>
          <a:bodyPr/>
          <a:lstStyle/>
          <a:p>
            <a:r>
              <a:rPr lang="en-US" altLang="en-US" dirty="0"/>
              <a:t>One possible explanation: size-distance scaling</a:t>
            </a:r>
          </a:p>
          <a:p>
            <a:pPr lvl="1"/>
            <a:r>
              <a:rPr lang="en-US" altLang="en-US" dirty="0"/>
              <a:t>Observer thinks the room is normal.</a:t>
            </a:r>
          </a:p>
          <a:p>
            <a:pPr lvl="1"/>
            <a:r>
              <a:rPr lang="en-US" altLang="en-US" dirty="0"/>
              <a:t>Expectation that women are at same distance</a:t>
            </a:r>
          </a:p>
          <a:p>
            <a:pPr lvl="2"/>
            <a:r>
              <a:rPr lang="en-US" i="1" dirty="0"/>
              <a:t>perceived </a:t>
            </a:r>
            <a:r>
              <a:rPr lang="en-US" dirty="0"/>
              <a:t>distance (</a:t>
            </a:r>
            <a:r>
              <a:rPr lang="en-US" i="1" dirty="0"/>
              <a:t>D</a:t>
            </a:r>
            <a:r>
              <a:rPr lang="en-US" dirty="0"/>
              <a:t>) is the same for the women</a:t>
            </a:r>
          </a:p>
          <a:p>
            <a:pPr lvl="2"/>
            <a:r>
              <a:rPr lang="en-US" dirty="0"/>
              <a:t>size of the retinal image (</a:t>
            </a:r>
            <a:r>
              <a:rPr lang="en-US" i="1" dirty="0"/>
              <a:t>R</a:t>
            </a:r>
            <a:r>
              <a:rPr lang="en-US" dirty="0"/>
              <a:t>) is smaller for one woman</a:t>
            </a:r>
          </a:p>
          <a:p>
            <a:pPr lvl="1"/>
            <a:r>
              <a:rPr lang="en-US" dirty="0"/>
              <a:t>We perceive the one with the smaller visual angle as shorter (S = R x D).</a:t>
            </a:r>
            <a:endParaRPr lang="en-US" altLang="en-US" dirty="0"/>
          </a:p>
        </p:txBody>
      </p:sp>
    </p:spTree>
    <p:extLst>
      <p:ext uri="{BB962C8B-B14F-4D97-AF65-F5344CB8AC3E}">
        <p14:creationId xmlns:p14="http://schemas.microsoft.com/office/powerpoint/2010/main" val="8752383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ltLang="en-US" dirty="0"/>
              <a:t>The Moon Illusion</a:t>
            </a:r>
          </a:p>
        </p:txBody>
      </p:sp>
      <p:sp>
        <p:nvSpPr>
          <p:cNvPr id="122883" name="Rectangle 3"/>
          <p:cNvSpPr>
            <a:spLocks noGrp="1" noChangeArrowheads="1"/>
          </p:cNvSpPr>
          <p:nvPr>
            <p:ph sz="half" idx="1"/>
          </p:nvPr>
        </p:nvSpPr>
        <p:spPr/>
        <p:txBody>
          <a:bodyPr/>
          <a:lstStyle/>
          <a:p>
            <a:r>
              <a:rPr lang="en-US" altLang="en-US" dirty="0"/>
              <a:t>The moon appears larger on the horizon than when it is higher in the sky.</a:t>
            </a:r>
          </a:p>
          <a:p>
            <a:r>
              <a:rPr lang="en-US" altLang="en-US" dirty="0"/>
              <a:t>One possible explanation:</a:t>
            </a:r>
          </a:p>
          <a:p>
            <a:pPr lvl="1"/>
            <a:r>
              <a:rPr lang="en-US" altLang="en-US" dirty="0"/>
              <a:t>Apparent-distance theory: horizon moon is surrounded by depth cues while the moon higher in the sky has none.</a:t>
            </a:r>
          </a:p>
          <a:p>
            <a:pPr lvl="1"/>
            <a:r>
              <a:rPr lang="en-US" altLang="en-US" dirty="0"/>
              <a:t>The horizon is perceived as further away than the sky, and called “flattened heavens”.</a:t>
            </a:r>
          </a:p>
        </p:txBody>
      </p:sp>
      <p:pic>
        <p:nvPicPr>
          <p:cNvPr id="3" name="Content Placeholder 2">
            <a:extLst>
              <a:ext uri="{FF2B5EF4-FFF2-40B4-BE49-F238E27FC236}">
                <a16:creationId xmlns:a16="http://schemas.microsoft.com/office/drawing/2014/main" id="{12BB68AD-529B-4B71-BAB7-E12672E9BDFB}"/>
              </a:ext>
            </a:extLst>
          </p:cNvPr>
          <p:cNvPicPr>
            <a:picLocks noGrp="1" noChangeAspect="1"/>
          </p:cNvPicPr>
          <p:nvPr>
            <p:ph sz="half" idx="2"/>
          </p:nvPr>
        </p:nvPicPr>
        <p:blipFill>
          <a:blip r:embed="rId3"/>
          <a:stretch>
            <a:fillRect/>
          </a:stretch>
        </p:blipFill>
        <p:spPr>
          <a:xfrm>
            <a:off x="6370112" y="2102225"/>
            <a:ext cx="4785775" cy="3798137"/>
          </a:xfrm>
          <a:prstGeom prst="rect">
            <a:avLst/>
          </a:prstGeom>
        </p:spPr>
      </p:pic>
    </p:spTree>
    <p:extLst>
      <p:ext uri="{BB962C8B-B14F-4D97-AF65-F5344CB8AC3E}">
        <p14:creationId xmlns:p14="http://schemas.microsoft.com/office/powerpoint/2010/main" val="501033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ltLang="en-US" dirty="0"/>
              <a:t>The Moon Illusion (cont'd.)</a:t>
            </a:r>
          </a:p>
        </p:txBody>
      </p:sp>
      <p:sp>
        <p:nvSpPr>
          <p:cNvPr id="124931" name="Rectangle 3"/>
          <p:cNvSpPr>
            <a:spLocks noGrp="1" noChangeArrowheads="1"/>
          </p:cNvSpPr>
          <p:nvPr>
            <p:ph idx="1"/>
          </p:nvPr>
        </p:nvSpPr>
        <p:spPr/>
        <p:txBody>
          <a:bodyPr/>
          <a:lstStyle/>
          <a:p>
            <a:r>
              <a:rPr lang="en-US" altLang="en-US" dirty="0"/>
              <a:t>Explanation: </a:t>
            </a:r>
          </a:p>
          <a:p>
            <a:pPr lvl="1"/>
            <a:r>
              <a:rPr lang="en-US" altLang="en-US" dirty="0"/>
              <a:t>Since the moon in both cases has the same visual angle, it must appear larger at the horizon.</a:t>
            </a:r>
          </a:p>
          <a:p>
            <a:r>
              <a:rPr lang="en-US" altLang="en-US" dirty="0"/>
              <a:t>Another possible explanation:</a:t>
            </a:r>
          </a:p>
          <a:p>
            <a:pPr lvl="1"/>
            <a:r>
              <a:rPr lang="en-US" altLang="en-US" dirty="0"/>
              <a:t>Angular size-contrast theory: the moon appears smaller when surrounded by larger objects.</a:t>
            </a:r>
          </a:p>
          <a:p>
            <a:pPr lvl="1"/>
            <a:r>
              <a:rPr lang="en-US" altLang="en-US" dirty="0"/>
              <a:t>Thus, the large expanse of the sky makes it appear smaller.</a:t>
            </a:r>
          </a:p>
          <a:p>
            <a:r>
              <a:rPr lang="en-US" altLang="en-US" dirty="0"/>
              <a:t>Actual explanation may be a combination of a number of cues.</a:t>
            </a:r>
          </a:p>
        </p:txBody>
      </p:sp>
    </p:spTree>
    <p:extLst>
      <p:ext uri="{BB962C8B-B14F-4D97-AF65-F5344CB8AC3E}">
        <p14:creationId xmlns:p14="http://schemas.microsoft.com/office/powerpoint/2010/main" val="15895269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ltLang="en-US" dirty="0"/>
              <a:t>The Moon Illusion (cont'd.)</a:t>
            </a:r>
          </a:p>
        </p:txBody>
      </p:sp>
      <p:sp>
        <p:nvSpPr>
          <p:cNvPr id="129027" name="Rectangle 3"/>
          <p:cNvSpPr>
            <a:spLocks noGrp="1" noChangeArrowheads="1"/>
          </p:cNvSpPr>
          <p:nvPr>
            <p:ph idx="1"/>
          </p:nvPr>
        </p:nvSpPr>
        <p:spPr/>
        <p:txBody>
          <a:bodyPr/>
          <a:lstStyle/>
          <a:p>
            <a:pPr lvl="1"/>
            <a:endParaRPr lang="en-US" altLang="en-US" dirty="0"/>
          </a:p>
          <a:p>
            <a:pPr lvl="1"/>
            <a:endParaRPr lang="en-US" altLang="en-US" dirty="0"/>
          </a:p>
          <a:p>
            <a:pPr lvl="1"/>
            <a:endParaRPr lang="en-US" altLang="en-US" dirty="0"/>
          </a:p>
        </p:txBody>
      </p:sp>
      <p:pic>
        <p:nvPicPr>
          <p:cNvPr id="129029" name="Picture 5"/>
          <p:cNvPicPr>
            <a:picLocks noChangeAspect="1" noChangeArrowheads="1"/>
          </p:cNvPicPr>
          <p:nvPr/>
        </p:nvPicPr>
        <p:blipFill>
          <a:blip r:embed="rId3" cstate="print"/>
          <a:srcRect/>
          <a:stretch>
            <a:fillRect/>
          </a:stretch>
        </p:blipFill>
        <p:spPr bwMode="auto">
          <a:xfrm>
            <a:off x="2743200" y="1905000"/>
            <a:ext cx="7239000" cy="2722704"/>
          </a:xfrm>
          <a:prstGeom prst="rect">
            <a:avLst/>
          </a:prstGeom>
          <a:noFill/>
          <a:ln w="9525">
            <a:noFill/>
            <a:miter lim="800000"/>
            <a:headEnd/>
            <a:tailEnd/>
          </a:ln>
        </p:spPr>
      </p:pic>
    </p:spTree>
    <p:extLst>
      <p:ext uri="{BB962C8B-B14F-4D97-AF65-F5344CB8AC3E}">
        <p14:creationId xmlns:p14="http://schemas.microsoft.com/office/powerpoint/2010/main" val="140185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TotalTime>
  <Words>1373</Words>
  <Application>Microsoft Macintosh PowerPoint</Application>
  <PresentationFormat>Widescreen</PresentationFormat>
  <Paragraphs>141</Paragraphs>
  <Slides>32</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ＭＳ Ｐゴシック</vt:lpstr>
      <vt:lpstr>Arial</vt:lpstr>
      <vt:lpstr>Calibri</vt:lpstr>
      <vt:lpstr>Calibri Light</vt:lpstr>
      <vt:lpstr>Mangal</vt:lpstr>
      <vt:lpstr>Times</vt:lpstr>
      <vt:lpstr>Office Theme</vt:lpstr>
      <vt:lpstr>Sensation and Perception</vt:lpstr>
      <vt:lpstr>Perceptual Constancy</vt:lpstr>
      <vt:lpstr>Necessity for Constancy Mechanisms in the Brain</vt:lpstr>
      <vt:lpstr>Color Constancy</vt:lpstr>
      <vt:lpstr>Color Constancy</vt:lpstr>
      <vt:lpstr>Color Constancy</vt:lpstr>
      <vt:lpstr>Lightness Constancy</vt:lpstr>
      <vt:lpstr>Shape Constancy </vt:lpstr>
      <vt:lpstr>Shape Constancy</vt:lpstr>
      <vt:lpstr>Orientation Constancy</vt:lpstr>
      <vt:lpstr>Orientation Constancy</vt:lpstr>
      <vt:lpstr>Orientation Constancy</vt:lpstr>
      <vt:lpstr>Orientation Constancy: What happens when the gravity cue is absent?</vt:lpstr>
      <vt:lpstr>Orientation Constancy: What happens when the gravity cue is absent?</vt:lpstr>
      <vt:lpstr>Orientation Constancy: What happens when the gravity cue is absent?</vt:lpstr>
      <vt:lpstr>Size Constancy</vt:lpstr>
      <vt:lpstr>Perceiving Size</vt:lpstr>
      <vt:lpstr>Size Constancy</vt:lpstr>
      <vt:lpstr>Size Constancy (cont'd.)</vt:lpstr>
      <vt:lpstr>Size Constancy (cont'd.)</vt:lpstr>
      <vt:lpstr>Visual Illusions</vt:lpstr>
      <vt:lpstr>Visual Illusions (cont'd.)</vt:lpstr>
      <vt:lpstr>The Müller-Lyer Illusion</vt:lpstr>
      <vt:lpstr>The Müller-Lyer Illusion (cont'd.)</vt:lpstr>
      <vt:lpstr>The Ponzo Illusion</vt:lpstr>
      <vt:lpstr>The Ames Room</vt:lpstr>
      <vt:lpstr>The Ames Room (cont.)</vt:lpstr>
      <vt:lpstr>The Ames Room (cont'd.)</vt:lpstr>
      <vt:lpstr>The Ames Room (cont'd.)</vt:lpstr>
      <vt:lpstr>The Moon Illusion</vt:lpstr>
      <vt:lpstr>The Moon Illusion (cont'd.)</vt:lpstr>
      <vt:lpstr>The Moon Illusion (cont'd.)</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Sensation and Perception</dc:title>
  <dc:creator>Microsoft Office User</dc:creator>
  <cp:lastModifiedBy>Nahla,Sali</cp:lastModifiedBy>
  <cp:revision>9</cp:revision>
  <dcterms:created xsi:type="dcterms:W3CDTF">2020-02-26T11:48:10Z</dcterms:created>
  <dcterms:modified xsi:type="dcterms:W3CDTF">2021-10-04T14:37:15Z</dcterms:modified>
</cp:coreProperties>
</file>